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7" r:id="rId3"/>
    <p:sldId id="292" r:id="rId4"/>
    <p:sldId id="278" r:id="rId5"/>
    <p:sldId id="294" r:id="rId6"/>
    <p:sldId id="281" r:id="rId7"/>
    <p:sldId id="260" r:id="rId8"/>
    <p:sldId id="284" r:id="rId9"/>
    <p:sldId id="272" r:id="rId10"/>
    <p:sldId id="285" r:id="rId11"/>
    <p:sldId id="261" r:id="rId12"/>
    <p:sldId id="269" r:id="rId13"/>
    <p:sldId id="276" r:id="rId14"/>
    <p:sldId id="286" r:id="rId15"/>
    <p:sldId id="296" r:id="rId16"/>
    <p:sldId id="288" r:id="rId17"/>
    <p:sldId id="295" r:id="rId18"/>
    <p:sldId id="289" r:id="rId19"/>
    <p:sldId id="290" r:id="rId20"/>
    <p:sldId id="291" r:id="rId21"/>
    <p:sldId id="259" r:id="rId2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FFB"/>
    <a:srgbClr val="81E6FA"/>
    <a:srgbClr val="0000FF"/>
    <a:srgbClr val="B7E7D8"/>
    <a:srgbClr val="339966"/>
    <a:srgbClr val="008080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51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6C621-2F4C-4723-91E7-AD090D85EDD2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FEA0F-8F39-48BF-B096-DA2053AE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tranh </a:t>
            </a:r>
            <a:r>
              <a:rPr lang="vi-VN" dirty="0" err="1">
                <a:latin typeface="VNI-Avo" pitchFamily="2" charset="0"/>
              </a:rPr>
              <a:t>chủ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đề</a:t>
            </a:r>
            <a:r>
              <a:rPr lang="vi-VN" dirty="0">
                <a:latin typeface="VNI-Avo" pitchFamily="2" charset="0"/>
              </a:rPr>
              <a:t> – </a:t>
            </a:r>
            <a:r>
              <a:rPr lang="vi-VN" dirty="0" err="1">
                <a:latin typeface="VNI-Avo" pitchFamily="2" charset="0"/>
              </a:rPr>
              <a:t>Hs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nói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r>
              <a:rPr lang="vi-VN" dirty="0">
                <a:latin typeface="VNI-Avo" pitchFamily="2" charset="0"/>
              </a:rPr>
              <a:t>– </a:t>
            </a:r>
            <a:r>
              <a:rPr lang="vi-VN" dirty="0" err="1">
                <a:latin typeface="VNI-Avo" pitchFamily="2" charset="0"/>
              </a:rPr>
              <a:t>gv</a:t>
            </a:r>
            <a:r>
              <a:rPr lang="vi-VN" dirty="0">
                <a:latin typeface="VNI-Avo" pitchFamily="2" charset="0"/>
              </a:rPr>
              <a:t> ghi </a:t>
            </a:r>
            <a:r>
              <a:rPr lang="vi-VN" dirty="0" err="1">
                <a:latin typeface="VNI-Avo" pitchFamily="2" charset="0"/>
              </a:rPr>
              <a:t>tiếng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chứa</a:t>
            </a:r>
            <a:r>
              <a:rPr lang="vi-VN" dirty="0">
                <a:latin typeface="VNI-Avo" pitchFamily="2" charset="0"/>
              </a:rPr>
              <a:t> âm </a:t>
            </a:r>
            <a:r>
              <a:rPr lang="vi-VN" dirty="0" err="1">
                <a:latin typeface="VNI-Avo" pitchFamily="2" charset="0"/>
              </a:rPr>
              <a:t>chữ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cần</a:t>
            </a:r>
            <a:r>
              <a:rPr lang="vi-VN" dirty="0">
                <a:latin typeface="VNI-Avo" pitchFamily="2" charset="0"/>
              </a:rPr>
              <a:t> </a:t>
            </a:r>
            <a:r>
              <a:rPr lang="vi-VN" dirty="0" err="1">
                <a:latin typeface="VNI-Avo" pitchFamily="2" charset="0"/>
              </a:rPr>
              <a:t>học</a:t>
            </a:r>
            <a:endParaRPr lang="en-US" dirty="0">
              <a:latin typeface="VNI-Avo" pitchFamily="2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3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Doc</a:t>
            </a:r>
            <a:r>
              <a:rPr lang="vi-VN" dirty="0"/>
              <a:t> va so sanh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5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Ghép</a:t>
            </a:r>
            <a:r>
              <a:rPr lang="vi-VN" dirty="0"/>
              <a:t> </a:t>
            </a:r>
            <a:r>
              <a:rPr lang="vi-VN" dirty="0" err="1"/>
              <a:t>chữ</a:t>
            </a:r>
            <a:r>
              <a:rPr lang="vi-VN" dirty="0"/>
              <a:t>  </a:t>
            </a:r>
            <a:r>
              <a:rPr lang="vi-VN" dirty="0" err="1"/>
              <a:t>bé</a:t>
            </a:r>
            <a:r>
              <a:rPr lang="vi-VN" dirty="0"/>
              <a:t> – </a:t>
            </a:r>
            <a:r>
              <a:rPr lang="vi-VN" dirty="0" err="1"/>
              <a:t>bế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Hướng</a:t>
            </a:r>
            <a:r>
              <a:rPr lang="vi-VN" dirty="0"/>
              <a:t> </a:t>
            </a:r>
            <a:r>
              <a:rPr lang="vi-VN" dirty="0" err="1"/>
              <a:t>dẫn</a:t>
            </a:r>
            <a:r>
              <a:rPr lang="vi-VN" dirty="0"/>
              <a:t> </a:t>
            </a:r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bảng</a:t>
            </a:r>
            <a:r>
              <a:rPr lang="vi-VN" dirty="0"/>
              <a:t> con e,  ê, </a:t>
            </a:r>
            <a:r>
              <a:rPr lang="vi-VN" dirty="0" err="1"/>
              <a:t>số</a:t>
            </a:r>
            <a:r>
              <a:rPr lang="vi-VN" dirty="0"/>
              <a:t> 9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8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Viết</a:t>
            </a:r>
            <a:r>
              <a:rPr lang="vi-VN" dirty="0"/>
              <a:t> </a:t>
            </a:r>
            <a:r>
              <a:rPr lang="vi-VN" dirty="0" err="1"/>
              <a:t>vở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Đánh</a:t>
            </a:r>
            <a:r>
              <a:rPr lang="vi-VN" dirty="0"/>
              <a:t> </a:t>
            </a:r>
            <a:r>
              <a:rPr lang="vi-VN" dirty="0" err="1"/>
              <a:t>vần</a:t>
            </a:r>
            <a:r>
              <a:rPr lang="vi-VN" dirty="0"/>
              <a:t>, </a:t>
            </a:r>
            <a:r>
              <a:rPr lang="vi-VN" dirty="0" err="1"/>
              <a:t>đọc</a:t>
            </a:r>
            <a:r>
              <a:rPr lang="vi-VN" dirty="0"/>
              <a:t> trơn </a:t>
            </a:r>
            <a:r>
              <a:rPr lang="vi-VN" dirty="0" err="1"/>
              <a:t>các</a:t>
            </a:r>
            <a:r>
              <a:rPr lang="vi-VN" dirty="0"/>
              <a:t> </a:t>
            </a:r>
            <a:r>
              <a:rPr lang="vi-VN" dirty="0" err="1"/>
              <a:t>từ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9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err="1"/>
              <a:t>Gv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</a:t>
            </a:r>
            <a:r>
              <a:rPr lang="vi-VN" dirty="0" err="1"/>
              <a:t>mẫu</a:t>
            </a:r>
            <a:endParaRPr lang="vi-VN" dirty="0"/>
          </a:p>
          <a:p>
            <a:r>
              <a:rPr lang="vi-VN" dirty="0" err="1"/>
              <a:t>Hs</a:t>
            </a:r>
            <a:r>
              <a:rPr lang="vi-VN" dirty="0"/>
              <a:t> </a:t>
            </a:r>
            <a:r>
              <a:rPr lang="vi-VN" dirty="0" err="1"/>
              <a:t>tìm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chứa</a:t>
            </a:r>
            <a:r>
              <a:rPr lang="vi-VN" dirty="0"/>
              <a:t> âm </a:t>
            </a:r>
            <a:r>
              <a:rPr lang="vi-VN" dirty="0" err="1"/>
              <a:t>chữ</a:t>
            </a:r>
            <a:r>
              <a:rPr lang="vi-VN" dirty="0"/>
              <a:t> e, ê</a:t>
            </a:r>
          </a:p>
          <a:p>
            <a:r>
              <a:rPr lang="vi-VN" dirty="0" err="1"/>
              <a:t>Hs</a:t>
            </a:r>
            <a:r>
              <a:rPr lang="vi-VN" dirty="0"/>
              <a:t> đanh </a:t>
            </a:r>
            <a:r>
              <a:rPr lang="vi-VN" dirty="0" err="1"/>
              <a:t>vần</a:t>
            </a:r>
            <a:r>
              <a:rPr lang="vi-VN" dirty="0"/>
              <a:t> </a:t>
            </a:r>
            <a:r>
              <a:rPr lang="vi-VN" dirty="0" err="1"/>
              <a:t>từ</a:t>
            </a:r>
            <a:r>
              <a:rPr lang="vi-VN" dirty="0"/>
              <a:t> </a:t>
            </a:r>
            <a:r>
              <a:rPr lang="vi-VN" dirty="0" err="1"/>
              <a:t>khó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đọc</a:t>
            </a:r>
            <a:r>
              <a:rPr lang="vi-VN" dirty="0"/>
              <a:t> thanh </a:t>
            </a:r>
            <a:r>
              <a:rPr lang="vi-VN" dirty="0" err="1"/>
              <a:t>tiếng</a:t>
            </a:r>
            <a:r>
              <a:rPr lang="vi-VN" dirty="0"/>
              <a:t> câu </a:t>
            </a:r>
            <a:r>
              <a:rPr lang="vi-VN" dirty="0" err="1"/>
              <a:t>ứng</a:t>
            </a:r>
            <a:r>
              <a:rPr lang="vi-VN" dirty="0"/>
              <a:t> </a:t>
            </a:r>
            <a:r>
              <a:rPr lang="vi-VN" dirty="0" err="1"/>
              <a:t>dụng</a:t>
            </a:r>
            <a:r>
              <a:rPr lang="vi-VN" dirty="0"/>
              <a:t>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0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FEA0F-8F39-48BF-B096-DA2053AE7B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372671-1BCD-4FDF-A37F-0040960B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D0D8BEB-043E-489D-9949-2BBC5481A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525B17-27AD-4480-8BAF-03533A335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6D63ED-5511-4AFB-B027-3A129B306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222073-51AC-460D-9965-9D70EBB2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19CB45-16DF-4981-852D-C082E3B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98523E-FE1F-4CFD-B70E-64E7C0398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F1473A-CDC8-4D91-BB9B-30C0CEAC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153B7F-0E39-45AB-90F8-A17C694E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B39B86-9489-4B8C-BBFD-33FED355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3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24146D-580D-40D4-9F8D-29A76279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2739E4E-CFF6-489E-A866-A1863A279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1DB816-73FB-44CE-8B48-3902749E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9F90CD-8DA1-46FF-AB9E-0E0182F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A90A0D-7D6F-4711-B9DC-AFFB19D5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C3109F-6DC4-4074-8B27-E39CC8D4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8FCEE2-4493-46E5-A962-3C8054686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616428-0AA8-4975-ACC3-975A0B5C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8805C1-8F6C-4CF7-A525-F6754535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94D414-D0F0-45A3-9533-34317C63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178FD6-F23B-4030-B58E-4FAC9BA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711142-1F0A-4B2E-9040-CB8403D3F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F9F568-FD5E-4AE5-B2DD-C406CDB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F57280-EAD7-46BD-A7B9-A4C7BAB1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D724B6-4F4B-45FD-8DDA-468F69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4E8820-665C-4357-AE2A-EE6337FE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8972D4-09AB-4733-A43E-D97DEBF81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228C5B-C371-4E3A-87FF-194E799C1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C50B9B-7E37-426C-AD11-708A2F94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8325CD-CFB2-4EC8-8050-6BC4F0007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17D5E8-A45A-464B-9DA9-AB68731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A155D-016C-4617-B006-5A402C72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BFB1A8-0502-4A6A-9CA7-A8F891411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54A4038-205B-499E-A522-FBB57FB64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B3A2841-A16B-4B4F-BCE5-5033BD240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6FD6743-EFF8-48BD-A63E-6AB9DBE61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75CDE4A-CA76-4CEE-A672-50874D79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0F2C190-5E76-4D9D-8418-ADA026D3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25406BF-1FE3-40FA-9090-E1EA40FA8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A0F46B-E575-492B-B4BB-27635628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A5FB60B-F806-4175-A055-E4CBF3BE4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6D769F8-A240-4E66-A036-C6E7721F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F912D44-BD55-4CD3-8BA3-92FEB861A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EEF43A-67E3-468B-B964-8D2D2800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658AFF1-240C-427D-B342-B8BFF620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261E60-CC39-410D-A61C-7934F6C9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20784C-7695-4AA7-881B-DB3C4B0AE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48C855-F588-479B-A56E-D9F11E16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3ADD857-9CB4-4EE0-AF5C-E1F9109C2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85B650A-C2D4-42C5-8C49-4B78D89D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0325E4-D741-41A6-BC1E-5C3B3658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7C4423-1FE3-4C52-BFDE-BD0C7B40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2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B7B5F3-AEF2-4DF8-BAFE-168C1828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7C7CED5-9271-4105-868A-608327059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795F5F-8878-4A2A-BF89-6E2AAFB2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2E19CD-5681-4164-BC90-545ED0F5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71EC49-3DA5-473C-A112-BE627B16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5CF9CD-1CB8-4624-B2A8-3291A5F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4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15686DF-3780-4D9F-B0F6-86474AE8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4D0581-A618-4FDC-AF27-A4427D96E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A065EE-06E7-49B1-85BE-F80FDFC93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ECB0-4446-4CBB-84D4-2800C492621C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DE5F85-BD64-442C-B837-858DC6BBC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6E87C0-7D5E-4CA3-94C9-38EDADC24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F323B-F0EC-4039-905E-871AB17E7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EA4F2C-799F-422E-9DA2-D3BCDE893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10B7F0E4-0CE5-48C8-AFC6-4A03035E4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11834"/>
              </p:ext>
            </p:extLst>
          </p:nvPr>
        </p:nvGraphicFramePr>
        <p:xfrm>
          <a:off x="4189429" y="676303"/>
          <a:ext cx="4516224" cy="457200"/>
        </p:xfrm>
        <a:graphic>
          <a:graphicData uri="http://schemas.openxmlformats.org/drawingml/2006/table">
            <a:tbl>
              <a:tblPr/>
              <a:tblGrid>
                <a:gridCol w="4516224">
                  <a:extLst>
                    <a:ext uri="{9D8B030D-6E8A-4147-A177-3AD203B41FA5}">
                      <a16:colId xmlns="" xmlns:a16="http://schemas.microsoft.com/office/drawing/2014/main" val="34451258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UÛY BAN NHAÂN DAÂN QUAÄN 4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061130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C49A690-4B23-478C-BD57-7BAB4E0C0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83747"/>
              </p:ext>
            </p:extLst>
          </p:nvPr>
        </p:nvGraphicFramePr>
        <p:xfrm>
          <a:off x="2893244" y="1133503"/>
          <a:ext cx="7108595" cy="518160"/>
        </p:xfrm>
        <a:graphic>
          <a:graphicData uri="http://schemas.openxmlformats.org/drawingml/2006/table">
            <a:tbl>
              <a:tblPr/>
              <a:tblGrid>
                <a:gridCol w="7108595">
                  <a:extLst>
                    <a:ext uri="{9D8B030D-6E8A-4147-A177-3AD203B41FA5}">
                      <a16:colId xmlns="" xmlns:a16="http://schemas.microsoft.com/office/drawing/2014/main" val="2687705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VNI-Avo" pitchFamily="2" charset="0"/>
                        </a:rPr>
                        <a:t>TRÖÔØNG TIEÅU HOÏC NGUYEÃN VAÊN TROÃI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6688242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3A0B5002-47F9-401D-B76D-C74D8CAA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912097"/>
              </p:ext>
            </p:extLst>
          </p:nvPr>
        </p:nvGraphicFramePr>
        <p:xfrm>
          <a:off x="838200" y="2233872"/>
          <a:ext cx="10515600" cy="22555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="" xmlns:a16="http://schemas.microsoft.com/office/drawing/2014/main" val="3688668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Hoïc</a:t>
                      </a:r>
                      <a:r>
                        <a:rPr lang="en-US" sz="6000" b="1" dirty="0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en-US" sz="6000" b="1" dirty="0" err="1">
                          <a:solidFill>
                            <a:srgbClr val="760096"/>
                          </a:solidFill>
                          <a:effectLst/>
                          <a:latin typeface="VNI-Avo" pitchFamily="2" charset="0"/>
                        </a:rPr>
                        <a:t>vaàn</a:t>
                      </a:r>
                      <a:endParaRPr lang="en-US" sz="6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7200" b="1" dirty="0" err="1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ut</a:t>
                      </a:r>
                      <a:r>
                        <a:rPr lang="en-US" sz="7200" b="1" baseline="0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– </a:t>
                      </a:r>
                      <a:r>
                        <a:rPr lang="en-US" sz="7200" b="1" baseline="0" dirty="0" err="1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öt</a:t>
                      </a:r>
                      <a:r>
                        <a:rPr lang="en-US" sz="7200" b="1" baseline="0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r>
                        <a:rPr lang="vi-VN" sz="7200" b="1" dirty="0" smtClean="0">
                          <a:solidFill>
                            <a:srgbClr val="FF0000"/>
                          </a:solidFill>
                          <a:effectLst/>
                          <a:latin typeface="VNI-Avo" pitchFamily="2" charset="0"/>
                        </a:rPr>
                        <a:t> </a:t>
                      </a:r>
                      <a:endParaRPr lang="en-US" sz="7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049424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0E07643-D388-4EB5-8876-F68A4CEA39A7}"/>
              </a:ext>
            </a:extLst>
          </p:cNvPr>
          <p:cNvCxnSpPr>
            <a:cxnSpLocks/>
          </p:cNvCxnSpPr>
          <p:nvPr/>
        </p:nvCxnSpPr>
        <p:spPr>
          <a:xfrm>
            <a:off x="5099900" y="1651663"/>
            <a:ext cx="267721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24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8128AC7-2590-4266-9D04-79290CFD1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 descr="Ảnh có chứa ảnh chụp màn hình, vẽ&#10;&#10;Mô tả được tạo tự động">
            <a:extLst>
              <a:ext uri="{FF2B5EF4-FFF2-40B4-BE49-F238E27FC236}">
                <a16:creationId xmlns="" xmlns:a16="http://schemas.microsoft.com/office/drawing/2014/main" id="{335403DC-E878-49ED-8249-C29B5BF6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4275" r="58719" b="40442"/>
          <a:stretch/>
        </p:blipFill>
        <p:spPr>
          <a:xfrm>
            <a:off x="0" y="0"/>
            <a:ext cx="11896579" cy="6858000"/>
          </a:xfrm>
        </p:spPr>
      </p:pic>
    </p:spTree>
    <p:extLst>
      <p:ext uri="{BB962C8B-B14F-4D97-AF65-F5344CB8AC3E}">
        <p14:creationId xmlns:p14="http://schemas.microsoft.com/office/powerpoint/2010/main" val="3026590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60B4B7C-CB44-4DC8-809C-E7A44A5BA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43" y="6135243"/>
            <a:ext cx="974272" cy="802151"/>
          </a:xfrm>
          <a:prstGeom prst="rect">
            <a:avLst/>
          </a:prstGeom>
        </p:spPr>
      </p:pic>
      <p:pic>
        <p:nvPicPr>
          <p:cNvPr id="15" name="Hình ảnh 14" descr="Ảnh có chứa tủ lạnh, hộp&#10;&#10;Mô tả được tạo tự động">
            <a:extLst>
              <a:ext uri="{FF2B5EF4-FFF2-40B4-BE49-F238E27FC236}">
                <a16:creationId xmlns="" xmlns:a16="http://schemas.microsoft.com/office/drawing/2014/main" id="{5A085EB8-0F4B-43E4-B662-A806666F20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r="9248"/>
          <a:stretch/>
        </p:blipFill>
        <p:spPr>
          <a:xfrm>
            <a:off x="1167619" y="0"/>
            <a:ext cx="5584874" cy="685800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CA5840DC-30F4-46D0-B7EA-71E2F561685A}"/>
              </a:ext>
            </a:extLst>
          </p:cNvPr>
          <p:cNvSpPr txBox="1"/>
          <p:nvPr/>
        </p:nvSpPr>
        <p:spPr>
          <a:xfrm>
            <a:off x="6752494" y="936010"/>
            <a:ext cx="363841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>
                <a:latin typeface="HP001 4H" pitchFamily="34" charset="-127"/>
                <a:ea typeface="HP001 4H" pitchFamily="34" charset="-127"/>
              </a:rPr>
              <a:t>u</a:t>
            </a:r>
            <a:r>
              <a:rPr lang="en-US" sz="7200" b="1" dirty="0" err="1" smtClean="0">
                <a:latin typeface="HP001 4H" pitchFamily="34" charset="-127"/>
                <a:ea typeface="HP001 4H" pitchFamily="34" charset="-127"/>
              </a:rPr>
              <a:t>t</a:t>
            </a: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 smtClean="0">
                <a:latin typeface="HP001 4H" pitchFamily="34" charset="-127"/>
                <a:ea typeface="HP001 4H" pitchFamily="34" charset="-127"/>
              </a:rPr>
              <a:t>bút</a:t>
            </a: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7200" b="1" dirty="0" err="1" smtClean="0">
                <a:latin typeface="HP001 4H" pitchFamily="34" charset="-127"/>
                <a:ea typeface="HP001 4H" pitchFamily="34" charset="-127"/>
              </a:rPr>
              <a:t>chì</a:t>
            </a: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7200" b="1" dirty="0" err="1" smtClean="0">
                <a:latin typeface="HP001 4H" pitchFamily="34" charset="-127"/>
                <a:ea typeface="HP001 4H" pitchFamily="34" charset="-127"/>
              </a:rPr>
              <a:t>ưt</a:t>
            </a: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7200" b="1" dirty="0" err="1" smtClean="0">
                <a:latin typeface="HP001 4H" pitchFamily="34" charset="-127"/>
                <a:ea typeface="HP001 4H" pitchFamily="34" charset="-127"/>
              </a:rPr>
              <a:t>mứt</a:t>
            </a: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7200" b="1" dirty="0" err="1" smtClean="0">
                <a:latin typeface="HP001 4H" pitchFamily="34" charset="-127"/>
                <a:ea typeface="HP001 4H" pitchFamily="34" charset="-127"/>
              </a:rPr>
              <a:t>dừa</a:t>
            </a:r>
            <a:r>
              <a:rPr lang="en-US" sz="7200" b="1" dirty="0" smtClean="0">
                <a:latin typeface="HP001 4H" pitchFamily="34" charset="-127"/>
                <a:ea typeface="HP001 4H" pitchFamily="34" charset="-127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7200" b="1" dirty="0" smtClean="0">
              <a:latin typeface="HP001 4H" pitchFamily="34" charset="-127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12146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A44028-5523-4CB1-B49F-88ED3D85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206F5B-8BB4-4DF5-A11F-14B06A217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7" b="97059" l="694" r="99306">
                        <a14:foregroundMark x1="4601" y1="33235" x2="4601" y2="33235"/>
                        <a14:foregroundMark x1="16493" y1="45000" x2="16493" y2="45000"/>
                        <a14:foregroundMark x1="8594" y1="42059" x2="8594" y2="42059"/>
                        <a14:foregroundMark x1="12500" y1="59118" x2="12500" y2="59118"/>
                        <a14:foregroundMark x1="28993" y1="33824" x2="28993" y2="33824"/>
                        <a14:foregroundMark x1="35156" y1="38529" x2="35156" y2="38529"/>
                        <a14:foregroundMark x1="42969" y1="40000" x2="42969" y2="40000"/>
                        <a14:foregroundMark x1="43229" y1="66176" x2="43229" y2="66176"/>
                        <a14:foregroundMark x1="60156" y1="38824" x2="60156" y2="38824"/>
                        <a14:foregroundMark x1="67014" y1="40000" x2="67014" y2="40000"/>
                        <a14:foregroundMark x1="64236" y1="16176" x2="64236" y2="16176"/>
                        <a14:foregroundMark x1="64149" y1="63529" x2="64149" y2="63529"/>
                        <a14:foregroundMark x1="80990" y1="23824" x2="80990" y2="23824"/>
                        <a14:foregroundMark x1="91146" y1="42647" x2="91146" y2="42647"/>
                        <a14:foregroundMark x1="84115" y1="37647" x2="84115" y2="37647"/>
                        <a14:foregroundMark x1="86285" y1="55882" x2="86285" y2="55882"/>
                        <a14:backgroundMark x1="79948" y1="48824" x2="79948" y2="48824"/>
                        <a14:backgroundMark x1="79948" y1="48824" x2="82292" y2="31176"/>
                        <a14:backgroundMark x1="93837" y1="54412" x2="94792" y2="60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054" y="2325308"/>
            <a:ext cx="8829611" cy="245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3791" y="5651066"/>
            <a:ext cx="3861954" cy="10284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7200" dirty="0" err="1" smtClean="0">
                <a:latin typeface="VNI-Avo" pitchFamily="2" charset="0"/>
              </a:rPr>
              <a:t>rau</a:t>
            </a:r>
            <a:r>
              <a:rPr lang="en-US" sz="7200" dirty="0" smtClean="0">
                <a:latin typeface="VNI-Avo" pitchFamily="2" charset="0"/>
              </a:rPr>
              <a:t> </a:t>
            </a:r>
            <a:r>
              <a:rPr lang="en-US" sz="7200" dirty="0" err="1" smtClean="0">
                <a:latin typeface="VNI-Avo" pitchFamily="2" charset="0"/>
              </a:rPr>
              <a:t>nhuùt</a:t>
            </a:r>
            <a:r>
              <a:rPr lang="en-US" sz="7200" dirty="0" smtClean="0">
                <a:latin typeface="VNI-Avo" pitchFamily="2" charset="0"/>
              </a:rPr>
              <a:t> </a:t>
            </a:r>
            <a:endParaRPr lang="en-US" sz="7200" dirty="0">
              <a:latin typeface="VNI-Avo" pitchFamily="2" charset="0"/>
            </a:endParaRPr>
          </a:p>
          <a:p>
            <a:pPr marL="0" indent="0">
              <a:buNone/>
            </a:pPr>
            <a:endParaRPr lang="en-US" sz="7200" dirty="0">
              <a:latin typeface="VNI-Avo" pitchFamily="2" charset="0"/>
            </a:endParaRPr>
          </a:p>
        </p:txBody>
      </p:sp>
      <p:pic>
        <p:nvPicPr>
          <p:cNvPr id="6146" name="Picture 2" descr="Khám phá bất ngờ về rau rút quen thuộc ở Việt Nam - Báo Kiến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54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0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23508" y="5440074"/>
            <a:ext cx="3595256" cy="10284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 err="1">
                <a:latin typeface="VNI-Avo" pitchFamily="2" charset="0"/>
              </a:rPr>
              <a:t>g</a:t>
            </a:r>
            <a:r>
              <a:rPr lang="en-US" sz="7200" dirty="0" err="1" smtClean="0">
                <a:latin typeface="VNI-Avo" pitchFamily="2" charset="0"/>
              </a:rPr>
              <a:t>aïo</a:t>
            </a:r>
            <a:r>
              <a:rPr lang="en-US" sz="7200" dirty="0" smtClean="0">
                <a:latin typeface="VNI-Avo" pitchFamily="2" charset="0"/>
              </a:rPr>
              <a:t> </a:t>
            </a:r>
            <a:r>
              <a:rPr lang="en-US" sz="7200" dirty="0" err="1" smtClean="0">
                <a:latin typeface="VNI-Avo" pitchFamily="2" charset="0"/>
              </a:rPr>
              <a:t>löùt</a:t>
            </a:r>
            <a:r>
              <a:rPr lang="en-US" sz="7200" dirty="0" smtClean="0">
                <a:latin typeface="VNI-Avo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>
              <a:latin typeface="VNI-Avo" pitchFamily="2" charset="0"/>
            </a:endParaRPr>
          </a:p>
        </p:txBody>
      </p:sp>
      <p:pic>
        <p:nvPicPr>
          <p:cNvPr id="7170" name="Picture 2" descr="C:\Users\NVT\AppData\Local\Temp\Rar$DIa5712.9021\cach-nau-com-gao-l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23508" y="5440074"/>
            <a:ext cx="3595256" cy="10284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 err="1">
                <a:latin typeface="VNI-Avo" pitchFamily="2" charset="0"/>
              </a:rPr>
              <a:t>v</a:t>
            </a:r>
            <a:r>
              <a:rPr lang="en-US" sz="7200" dirty="0" err="1" smtClean="0">
                <a:latin typeface="VNI-Avo" pitchFamily="2" charset="0"/>
              </a:rPr>
              <a:t>eát</a:t>
            </a:r>
            <a:r>
              <a:rPr lang="en-US" sz="7200" dirty="0" smtClean="0">
                <a:latin typeface="VNI-Avo" pitchFamily="2" charset="0"/>
              </a:rPr>
              <a:t> </a:t>
            </a:r>
            <a:r>
              <a:rPr lang="en-US" sz="7200" dirty="0" err="1" smtClean="0">
                <a:latin typeface="VNI-Avo" pitchFamily="2" charset="0"/>
              </a:rPr>
              <a:t>nöùt</a:t>
            </a:r>
            <a:r>
              <a:rPr lang="en-US" sz="7200" dirty="0" smtClean="0">
                <a:latin typeface="VNI-Avo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>
              <a:latin typeface="VNI-Avo" pitchFamily="2" charset="0"/>
            </a:endParaRPr>
          </a:p>
        </p:txBody>
      </p:sp>
      <p:pic>
        <p:nvPicPr>
          <p:cNvPr id="8194" name="Picture 2" descr="Bê tông sử dụng nấm để lấp đầy các vết nứt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" y="0"/>
            <a:ext cx="12147262" cy="5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02115" y="5875646"/>
            <a:ext cx="4783449" cy="8312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7200" dirty="0" err="1">
                <a:latin typeface="VNI-Avo" pitchFamily="2" charset="0"/>
              </a:rPr>
              <a:t>v</a:t>
            </a:r>
            <a:r>
              <a:rPr lang="en-US" sz="7200" dirty="0" err="1" smtClean="0">
                <a:latin typeface="VNI-Avo" pitchFamily="2" charset="0"/>
              </a:rPr>
              <a:t>oi</a:t>
            </a:r>
            <a:r>
              <a:rPr lang="en-US" sz="7200" dirty="0" smtClean="0">
                <a:latin typeface="VNI-Avo" pitchFamily="2" charset="0"/>
              </a:rPr>
              <a:t> ma </a:t>
            </a:r>
            <a:r>
              <a:rPr lang="en-US" sz="7200" dirty="0" err="1" smtClean="0">
                <a:latin typeface="VNI-Avo" pitchFamily="2" charset="0"/>
              </a:rPr>
              <a:t>muùt</a:t>
            </a:r>
            <a:r>
              <a:rPr lang="en-US" sz="7200" dirty="0" smtClean="0">
                <a:latin typeface="VNI-Avo" pitchFamily="2" charset="0"/>
              </a:rPr>
              <a:t> </a:t>
            </a:r>
            <a:endParaRPr lang="en-US" sz="7200" dirty="0">
              <a:latin typeface="VNI-Avo" pitchFamily="2" charset="0"/>
            </a:endParaRPr>
          </a:p>
          <a:p>
            <a:pPr marL="0" indent="0">
              <a:buNone/>
            </a:pPr>
            <a:endParaRPr lang="en-US" sz="7200" dirty="0">
              <a:latin typeface="VNI-Avo" pitchFamily="2" charset="0"/>
            </a:endParaRPr>
          </a:p>
        </p:txBody>
      </p:sp>
      <p:pic>
        <p:nvPicPr>
          <p:cNvPr id="5122" name="Picture 2" descr="C:\Users\NVT\AppData\Local\Temp\Rar$DIa5712.29063\10 - 4 ma mú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-789709"/>
            <a:ext cx="10875818" cy="72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7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ê tông sử dụng nấm để lấp đầy các vết nứt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2692"/>
            <a:ext cx="5763491" cy="27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VT\AppData\Local\Temp\Rar$DIa5712.29063\10 - 4 ma mú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348" y="2396836"/>
            <a:ext cx="5936039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149642" y="6028046"/>
            <a:ext cx="4783449" cy="83127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smtClean="0">
                <a:latin typeface="VNI-Avo" pitchFamily="2" charset="0"/>
              </a:rPr>
              <a:t>voi ma muùt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>
              <a:latin typeface="VNI-Avo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43905" y="6028046"/>
            <a:ext cx="3595256" cy="8299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 err="1">
                <a:latin typeface="VNI-Avo" pitchFamily="2" charset="0"/>
              </a:rPr>
              <a:t>v</a:t>
            </a:r>
            <a:r>
              <a:rPr lang="en-US" sz="7200" dirty="0" err="1" smtClean="0">
                <a:latin typeface="VNI-Avo" pitchFamily="2" charset="0"/>
              </a:rPr>
              <a:t>eát</a:t>
            </a:r>
            <a:r>
              <a:rPr lang="en-US" sz="7200" dirty="0" smtClean="0">
                <a:latin typeface="VNI-Avo" pitchFamily="2" charset="0"/>
              </a:rPr>
              <a:t> </a:t>
            </a:r>
            <a:r>
              <a:rPr lang="en-US" sz="7200" dirty="0" err="1" smtClean="0">
                <a:latin typeface="VNI-Avo" pitchFamily="2" charset="0"/>
              </a:rPr>
              <a:t>nöùt</a:t>
            </a:r>
            <a:r>
              <a:rPr lang="en-US" sz="7200" dirty="0" smtClean="0">
                <a:latin typeface="VNI-Avo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>
              <a:latin typeface="VNI-Avo" pitchFamily="2" charset="0"/>
            </a:endParaRPr>
          </a:p>
        </p:txBody>
      </p:sp>
      <p:pic>
        <p:nvPicPr>
          <p:cNvPr id="15" name="Picture 2" descr="C:\Users\NVT\AppData\Local\Temp\Rar$DIa5712.9021\cach-nau-com-gao-l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18" y="27709"/>
            <a:ext cx="5478482" cy="23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7890163" y="2424545"/>
            <a:ext cx="3595256" cy="10284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 err="1">
                <a:latin typeface="VNI-Avo" pitchFamily="2" charset="0"/>
              </a:rPr>
              <a:t>g</a:t>
            </a:r>
            <a:r>
              <a:rPr lang="en-US" sz="7200" dirty="0" err="1" smtClean="0">
                <a:latin typeface="VNI-Avo" pitchFamily="2" charset="0"/>
              </a:rPr>
              <a:t>aïo</a:t>
            </a:r>
            <a:r>
              <a:rPr lang="en-US" sz="7200" dirty="0" smtClean="0">
                <a:latin typeface="VNI-Avo" pitchFamily="2" charset="0"/>
              </a:rPr>
              <a:t> </a:t>
            </a:r>
            <a:r>
              <a:rPr lang="en-US" sz="7200" dirty="0" err="1" smtClean="0">
                <a:latin typeface="VNI-Avo" pitchFamily="2" charset="0"/>
              </a:rPr>
              <a:t>löùt</a:t>
            </a:r>
            <a:r>
              <a:rPr lang="en-US" sz="7200" dirty="0" smtClean="0">
                <a:latin typeface="VNI-Avo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>
              <a:latin typeface="VNI-Avo" pitchFamily="2" charset="0"/>
            </a:endParaRPr>
          </a:p>
        </p:txBody>
      </p:sp>
      <p:pic>
        <p:nvPicPr>
          <p:cNvPr id="17" name="Picture 2" descr="Khám phá bất ngờ về rau rút quen thuộc ở Việt Nam - Báo Kiến Thứ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27709"/>
            <a:ext cx="5763490" cy="239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1153391" y="2550822"/>
            <a:ext cx="3529445" cy="77585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 dirty="0" err="1" smtClean="0">
                <a:latin typeface="VNI-Avo" pitchFamily="2" charset="0"/>
              </a:rPr>
              <a:t>rau</a:t>
            </a:r>
            <a:r>
              <a:rPr lang="en-US" sz="7200" dirty="0" smtClean="0">
                <a:latin typeface="VNI-Avo" pitchFamily="2" charset="0"/>
              </a:rPr>
              <a:t> </a:t>
            </a:r>
            <a:r>
              <a:rPr lang="en-US" sz="7200" dirty="0" err="1" smtClean="0">
                <a:latin typeface="VNI-Avo" pitchFamily="2" charset="0"/>
              </a:rPr>
              <a:t>nhuùt</a:t>
            </a:r>
            <a:r>
              <a:rPr lang="en-US" sz="7200" dirty="0" smtClean="0">
                <a:latin typeface="VNI-Avo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72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52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06A32830-9E4F-449B-99A0-29F6C6876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latin typeface="VNI-Avo" pitchFamily="2" charset="0"/>
              </a:rPr>
              <a:t>Tìm nhöõng tieáng coù chöùa </a:t>
            </a:r>
            <a:r>
              <a:rPr lang="en-US" dirty="0" err="1" smtClean="0">
                <a:latin typeface="VNI-Avo" pitchFamily="2" charset="0"/>
              </a:rPr>
              <a:t>vaàn</a:t>
            </a:r>
            <a:r>
              <a:rPr lang="vi-VN" dirty="0" smtClean="0">
                <a:latin typeface="VNI-Avo" pitchFamily="2" charset="0"/>
              </a:rPr>
              <a:t> </a:t>
            </a:r>
            <a:r>
              <a:rPr lang="en-US" dirty="0" err="1">
                <a:latin typeface="VNI-Avo" pitchFamily="2" charset="0"/>
              </a:rPr>
              <a:t>u</a:t>
            </a:r>
            <a:r>
              <a:rPr lang="en-US" dirty="0" err="1" smtClean="0">
                <a:latin typeface="VNI-Avo" pitchFamily="2" charset="0"/>
              </a:rPr>
              <a:t>t</a:t>
            </a:r>
            <a:r>
              <a:rPr lang="en-US" dirty="0" smtClean="0">
                <a:latin typeface="VNI-Avo" pitchFamily="2" charset="0"/>
              </a:rPr>
              <a:t>, </a:t>
            </a:r>
            <a:r>
              <a:rPr lang="en-US" dirty="0" err="1" smtClean="0">
                <a:latin typeface="VNI-Avo" pitchFamily="2" charset="0"/>
              </a:rPr>
              <a:t>öt</a:t>
            </a:r>
            <a:r>
              <a:rPr lang="vi-VN" dirty="0" smtClean="0">
                <a:latin typeface="VNI-Avo" pitchFamily="2" charset="0"/>
              </a:rPr>
              <a:t>.</a:t>
            </a:r>
            <a:endParaRPr lang="en-US" dirty="0">
              <a:latin typeface="VNI-Avo" pitchFamily="2" charset="0"/>
            </a:endParaRPr>
          </a:p>
        </p:txBody>
      </p:sp>
      <p:pic>
        <p:nvPicPr>
          <p:cNvPr id="4" name="Hình ảnh 3" descr="Ảnh có chứa vẽ&#10;&#10;Mô tả được tạo tự động">
            <a:extLst>
              <a:ext uri="{FF2B5EF4-FFF2-40B4-BE49-F238E27FC236}">
                <a16:creationId xmlns="" xmlns:a16="http://schemas.microsoft.com/office/drawing/2014/main" id="{5BF1321F-CF31-46B3-994D-986BD57108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965887"/>
            <a:ext cx="4941871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7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Đám mây 2">
            <a:extLst>
              <a:ext uri="{FF2B5EF4-FFF2-40B4-BE49-F238E27FC236}">
                <a16:creationId xmlns="" xmlns:a16="http://schemas.microsoft.com/office/drawing/2014/main" id="{E57B8281-C89A-4D03-8E7D-04D807EBCB56}"/>
              </a:ext>
            </a:extLst>
          </p:cNvPr>
          <p:cNvSpPr/>
          <p:nvPr/>
        </p:nvSpPr>
        <p:spPr>
          <a:xfrm>
            <a:off x="0" y="0"/>
            <a:ext cx="11804073" cy="6719455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5" name="Hộp Văn bản 5">
            <a:extLst>
              <a:ext uri="{FF2B5EF4-FFF2-40B4-BE49-F238E27FC236}">
                <a16:creationId xmlns="" xmlns:a16="http://schemas.microsoft.com/office/drawing/2014/main" id="{12207113-7169-4B10-9C88-D5F549CA670E}"/>
              </a:ext>
            </a:extLst>
          </p:cNvPr>
          <p:cNvSpPr txBox="1"/>
          <p:nvPr/>
        </p:nvSpPr>
        <p:spPr>
          <a:xfrm>
            <a:off x="1098481" y="1443467"/>
            <a:ext cx="102899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VNI-Avo" pitchFamily="2" charset="0"/>
              </a:rPr>
              <a:t>  Ba </a:t>
            </a:r>
            <a:r>
              <a:rPr lang="en-US" sz="5400" dirty="0" err="1" smtClean="0">
                <a:latin typeface="VNI-Avo" pitchFamily="2" charset="0"/>
              </a:rPr>
              <a:t>mua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veà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caùi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maùy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huùt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buïi</a:t>
            </a:r>
            <a:r>
              <a:rPr lang="en-US" sz="5400" dirty="0">
                <a:latin typeface="VNI-Avo" pitchFamily="2" charset="0"/>
              </a:rPr>
              <a:t>.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Baø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baûo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töø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ngaøy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coù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caùi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maùy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naøy</a:t>
            </a:r>
            <a:r>
              <a:rPr lang="en-US" sz="5400" dirty="0" smtClean="0">
                <a:latin typeface="VNI-Avo" pitchFamily="2" charset="0"/>
              </a:rPr>
              <a:t>, </a:t>
            </a:r>
            <a:r>
              <a:rPr lang="en-US" sz="5400" dirty="0" err="1" smtClean="0">
                <a:latin typeface="VNI-Avo" pitchFamily="2" charset="0"/>
              </a:rPr>
              <a:t>nhaø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heát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buïi</a:t>
            </a:r>
            <a:r>
              <a:rPr lang="en-US" sz="5400" dirty="0" smtClean="0">
                <a:latin typeface="VNI-Avo" pitchFamily="2" charset="0"/>
              </a:rPr>
              <a:t>, </a:t>
            </a:r>
            <a:r>
              <a:rPr lang="en-US" sz="5400" dirty="0" err="1" smtClean="0">
                <a:latin typeface="VNI-Avo" pitchFamily="2" charset="0"/>
              </a:rPr>
              <a:t>caû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nhaø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ñôõ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vaát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vaû</a:t>
            </a:r>
            <a:r>
              <a:rPr lang="en-US" sz="5400" dirty="0" smtClean="0">
                <a:latin typeface="VNI-Avo" pitchFamily="2" charset="0"/>
              </a:rPr>
              <a:t>.</a:t>
            </a:r>
          </a:p>
        </p:txBody>
      </p:sp>
      <p:sp>
        <p:nvSpPr>
          <p:cNvPr id="8" name="Hộp Văn bản 5">
            <a:extLst>
              <a:ext uri="{FF2B5EF4-FFF2-40B4-BE49-F238E27FC236}">
                <a16:creationId xmlns="" xmlns:a16="http://schemas.microsoft.com/office/drawing/2014/main" id="{12207113-7169-4B10-9C88-D5F549CA670E}"/>
              </a:ext>
            </a:extLst>
          </p:cNvPr>
          <p:cNvSpPr txBox="1"/>
          <p:nvPr/>
        </p:nvSpPr>
        <p:spPr>
          <a:xfrm>
            <a:off x="8960359" y="1454991"/>
            <a:ext cx="967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54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9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xmlns="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7897091" y="4275695"/>
            <a:ext cx="3100785" cy="1038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>
                <a:latin typeface="VNI-Avo" pitchFamily="2" charset="0"/>
              </a:rPr>
              <a:t>r</a:t>
            </a:r>
            <a:r>
              <a:rPr lang="en-US" sz="6600" dirty="0" err="1" smtClean="0">
                <a:latin typeface="VNI-Avo" pitchFamily="2" charset="0"/>
              </a:rPr>
              <a:t>oùt</a:t>
            </a:r>
            <a:r>
              <a:rPr lang="en-US" sz="6600" dirty="0" smtClean="0">
                <a:latin typeface="VNI-Avo" pitchFamily="2" charset="0"/>
              </a:rPr>
              <a:t> </a:t>
            </a:r>
            <a:r>
              <a:rPr lang="en-US" sz="6600" dirty="0" err="1" smtClean="0">
                <a:latin typeface="VNI-Avo" pitchFamily="2" charset="0"/>
              </a:rPr>
              <a:t>traø</a:t>
            </a:r>
            <a:r>
              <a:rPr lang="en-US" sz="6600" dirty="0" smtClean="0">
                <a:latin typeface="VNI-Avo" pitchFamily="2" charset="0"/>
              </a:rPr>
              <a:t>  </a:t>
            </a:r>
            <a:endParaRPr lang="en-US" sz="6600" dirty="0">
              <a:latin typeface="VNI-Avo" pitchFamily="2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xmlns="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1512778" y="4297418"/>
            <a:ext cx="3100785" cy="1038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>
                <a:latin typeface="VNI-Avo" pitchFamily="2" charset="0"/>
              </a:rPr>
              <a:t>b</a:t>
            </a:r>
            <a:r>
              <a:rPr lang="en-US" sz="6600" dirty="0" err="1" smtClean="0">
                <a:latin typeface="VNI-Avo" pitchFamily="2" charset="0"/>
              </a:rPr>
              <a:t>oät</a:t>
            </a:r>
            <a:r>
              <a:rPr lang="en-US" sz="6600" dirty="0" smtClean="0">
                <a:latin typeface="VNI-Avo" pitchFamily="2" charset="0"/>
              </a:rPr>
              <a:t> </a:t>
            </a:r>
            <a:r>
              <a:rPr lang="en-US" sz="6600" dirty="0" err="1" smtClean="0">
                <a:latin typeface="VNI-Avo" pitchFamily="2" charset="0"/>
              </a:rPr>
              <a:t>mì</a:t>
            </a:r>
            <a:r>
              <a:rPr lang="en-US" sz="6600" dirty="0" smtClean="0">
                <a:latin typeface="VNI-Avo" pitchFamily="2" charset="0"/>
              </a:rPr>
              <a:t>  </a:t>
            </a:r>
            <a:endParaRPr lang="en-US" sz="6600" dirty="0">
              <a:latin typeface="VNI-Avo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4613563" y="1463222"/>
            <a:ext cx="3100785" cy="1038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>
                <a:latin typeface="VNI-Avo" pitchFamily="2" charset="0"/>
              </a:rPr>
              <a:t>q</a:t>
            </a:r>
            <a:r>
              <a:rPr lang="en-US" sz="6600" dirty="0" err="1" smtClean="0">
                <a:latin typeface="VNI-Avo" pitchFamily="2" charset="0"/>
              </a:rPr>
              <a:t>uaû</a:t>
            </a:r>
            <a:r>
              <a:rPr lang="en-US" sz="6600" dirty="0" smtClean="0">
                <a:latin typeface="VNI-Avo" pitchFamily="2" charset="0"/>
              </a:rPr>
              <a:t> </a:t>
            </a:r>
            <a:r>
              <a:rPr lang="en-US" sz="6600" dirty="0" err="1" smtClean="0">
                <a:latin typeface="VNI-Avo" pitchFamily="2" charset="0"/>
              </a:rPr>
              <a:t>ôùt</a:t>
            </a:r>
            <a:r>
              <a:rPr lang="en-US" sz="6600" dirty="0" smtClean="0">
                <a:latin typeface="VNI-Avo" pitchFamily="2" charset="0"/>
              </a:rPr>
              <a:t>  </a:t>
            </a:r>
            <a:endParaRPr lang="en-US" sz="6600" dirty="0">
              <a:latin typeface="VNI-Avo" pitchFamily="2" charset="0"/>
            </a:endParaRPr>
          </a:p>
        </p:txBody>
      </p:sp>
      <p:pic>
        <p:nvPicPr>
          <p:cNvPr id="7" name="Chỗ dành sẵn cho Nội dung 4">
            <a:extLst>
              <a:ext uri="{FF2B5EF4-FFF2-40B4-BE49-F238E27FC236}">
                <a16:creationId xmlns="" xmlns:a16="http://schemas.microsoft.com/office/drawing/2014/main" id="{BBD4C559-9277-4F2F-A150-2B364EA420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39062" y="2772091"/>
            <a:ext cx="7102637" cy="4089118"/>
          </a:xfrm>
          <a:prstGeom prst="rect">
            <a:avLst/>
          </a:prstGeom>
        </p:spPr>
      </p:pic>
      <p:pic>
        <p:nvPicPr>
          <p:cNvPr id="8" name="Chỗ dành sẵn cho Nội dung 4">
            <a:extLst>
              <a:ext uri="{FF2B5EF4-FFF2-40B4-BE49-F238E27FC236}">
                <a16:creationId xmlns="" xmlns:a16="http://schemas.microsoft.com/office/drawing/2014/main" id="{C8464718-9262-4ED4-BCC8-4C22B618BD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2" r="31500" b="53570"/>
          <a:stretch/>
        </p:blipFill>
        <p:spPr>
          <a:xfrm>
            <a:off x="6561780" y="2415246"/>
            <a:ext cx="5472545" cy="3764343"/>
          </a:xfrm>
          <a:prstGeom prst="rect">
            <a:avLst/>
          </a:prstGeom>
        </p:spPr>
      </p:pic>
      <p:pic>
        <p:nvPicPr>
          <p:cNvPr id="9" name="Chỗ dành sẵn cho Nội dung 4" descr="Ảnh có chứa phòng ngủ, phòng, thực phẩm&#10;&#10;Mô tả được tạo tự động">
            <a:extLst>
              <a:ext uri="{FF2B5EF4-FFF2-40B4-BE49-F238E27FC236}">
                <a16:creationId xmlns="" xmlns:a16="http://schemas.microsoft.com/office/drawing/2014/main" id="{D460BF43-2C6B-4B06-8490-DDA556068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03" b="66511"/>
          <a:stretch/>
        </p:blipFill>
        <p:spPr>
          <a:xfrm>
            <a:off x="3312557" y="-188069"/>
            <a:ext cx="5902036" cy="3708982"/>
          </a:xfrm>
        </p:spPr>
      </p:pic>
    </p:spTree>
    <p:extLst>
      <p:ext uri="{BB962C8B-B14F-4D97-AF65-F5344CB8AC3E}">
        <p14:creationId xmlns:p14="http://schemas.microsoft.com/office/powerpoint/2010/main" val="275015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NVT\AppData\Local\Temp\Rar$DIa5712.24901\Screenshot (200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38" y="-912727"/>
            <a:ext cx="13821371" cy="777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3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0DC077-D9AA-4143-B4DB-5FDA883CC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619" y="2110798"/>
            <a:ext cx="3581399" cy="1325563"/>
          </a:xfrm>
        </p:spPr>
        <p:txBody>
          <a:bodyPr>
            <a:noAutofit/>
          </a:bodyPr>
          <a:lstStyle/>
          <a:p>
            <a:r>
              <a:rPr lang="vi-VN" sz="6000" b="1" dirty="0" err="1">
                <a:solidFill>
                  <a:srgbClr val="FF0000"/>
                </a:solidFill>
              </a:rPr>
              <a:t>Củng</a:t>
            </a:r>
            <a:r>
              <a:rPr lang="vi-VN" sz="6000" b="1" dirty="0">
                <a:solidFill>
                  <a:srgbClr val="FF0000"/>
                </a:solidFill>
              </a:rPr>
              <a:t> </a:t>
            </a:r>
            <a:r>
              <a:rPr lang="vi-VN" sz="6000" b="1" dirty="0" err="1">
                <a:solidFill>
                  <a:srgbClr val="FF0000"/>
                </a:solidFill>
              </a:rPr>
              <a:t>cố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8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5">
            <a:extLst>
              <a:ext uri="{FF2B5EF4-FFF2-40B4-BE49-F238E27FC236}">
                <a16:creationId xmlns="" xmlns:a16="http://schemas.microsoft.com/office/drawing/2014/main" id="{12207113-7169-4B10-9C88-D5F549CA670E}"/>
              </a:ext>
            </a:extLst>
          </p:cNvPr>
          <p:cNvSpPr txBox="1"/>
          <p:nvPr/>
        </p:nvSpPr>
        <p:spPr>
          <a:xfrm>
            <a:off x="1505542" y="1083215"/>
            <a:ext cx="80884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VNI-Avo" pitchFamily="2" charset="0"/>
              </a:rPr>
              <a:t>  </a:t>
            </a:r>
            <a:r>
              <a:rPr lang="en-US" sz="5400" dirty="0" err="1" smtClean="0">
                <a:latin typeface="VNI-Avo" pitchFamily="2" charset="0"/>
              </a:rPr>
              <a:t>Meï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vaø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baø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naáu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böõa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tröa</a:t>
            </a:r>
            <a:r>
              <a:rPr lang="en-US" sz="5400" dirty="0" smtClean="0">
                <a:latin typeface="VNI-Avo" pitchFamily="2" charset="0"/>
              </a:rPr>
              <a:t>. </a:t>
            </a:r>
            <a:r>
              <a:rPr lang="en-US" sz="5400" dirty="0" err="1" smtClean="0">
                <a:latin typeface="VNI-Avo" pitchFamily="2" charset="0"/>
              </a:rPr>
              <a:t>Beù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nhaët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rau</a:t>
            </a:r>
            <a:r>
              <a:rPr lang="en-US" sz="5400" dirty="0" smtClean="0">
                <a:latin typeface="VNI-Avo" pitchFamily="2" charset="0"/>
              </a:rPr>
              <a:t>. </a:t>
            </a:r>
            <a:r>
              <a:rPr lang="en-US" sz="5400" dirty="0" err="1" smtClean="0">
                <a:latin typeface="VNI-Avo" pitchFamily="2" charset="0"/>
              </a:rPr>
              <a:t>Chò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goït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caø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roát</a:t>
            </a:r>
            <a:r>
              <a:rPr lang="en-US" sz="5400" dirty="0" smtClean="0">
                <a:latin typeface="VNI-Avo" pitchFamily="2" charset="0"/>
              </a:rPr>
              <a:t>. </a:t>
            </a:r>
            <a:r>
              <a:rPr lang="en-US" sz="5400" dirty="0" err="1" smtClean="0">
                <a:latin typeface="VNI-Avo" pitchFamily="2" charset="0"/>
              </a:rPr>
              <a:t>Baø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vöøa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caét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ôùt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vöøa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noùi</a:t>
            </a:r>
            <a:r>
              <a:rPr lang="en-US" sz="5400" dirty="0" smtClean="0">
                <a:latin typeface="VNI-Avo" pitchFamily="2" charset="0"/>
              </a:rPr>
              <a:t>:    </a:t>
            </a:r>
          </a:p>
          <a:p>
            <a:r>
              <a:rPr lang="en-US" sz="5400" dirty="0">
                <a:latin typeface="VNI-Avo" pitchFamily="2" charset="0"/>
              </a:rPr>
              <a:t> </a:t>
            </a:r>
            <a:r>
              <a:rPr lang="en-US" sz="5400" dirty="0" smtClean="0">
                <a:latin typeface="VNI-Avo" pitchFamily="2" charset="0"/>
              </a:rPr>
              <a:t> -</a:t>
            </a:r>
            <a:r>
              <a:rPr lang="en-US" sz="5400" dirty="0" err="1" smtClean="0">
                <a:latin typeface="VNI-Avo" pitchFamily="2" charset="0"/>
              </a:rPr>
              <a:t>Hai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chaùu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cuûa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baø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thaät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kheùo</a:t>
            </a:r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tay</a:t>
            </a:r>
            <a:r>
              <a:rPr lang="en-US" sz="5400" dirty="0" smtClean="0">
                <a:latin typeface="VNI-Avo" pitchFamily="2" charset="0"/>
              </a:rPr>
              <a:t>.</a:t>
            </a:r>
          </a:p>
        </p:txBody>
      </p:sp>
      <p:pic>
        <p:nvPicPr>
          <p:cNvPr id="6" name="Chỗ dành sẵn cho Nội dung 5" descr="Ảnh có chứa văn bản, vẽ&#10;&#10;Mô tả được tạo tự động">
            <a:extLst>
              <a:ext uri="{FF2B5EF4-FFF2-40B4-BE49-F238E27FC236}">
                <a16:creationId xmlns="" xmlns:a16="http://schemas.microsoft.com/office/drawing/2014/main" id="{E3FEAEDE-D0D0-4A59-AC6A-E89935E05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14702" r="9673" b="13084"/>
          <a:stretch/>
        </p:blipFill>
        <p:spPr>
          <a:xfrm>
            <a:off x="-1051252" y="-608940"/>
            <a:ext cx="12592749" cy="7166099"/>
          </a:xfrm>
        </p:spPr>
      </p:pic>
    </p:spTree>
    <p:extLst>
      <p:ext uri="{BB962C8B-B14F-4D97-AF65-F5344CB8AC3E}">
        <p14:creationId xmlns:p14="http://schemas.microsoft.com/office/powerpoint/2010/main" val="2411970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="" xmlns:a16="http://schemas.microsoft.com/office/drawing/2014/main" id="{B78B1996-7273-4215-BA1A-339D7485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NI-Avo" pitchFamily="2" charset="0"/>
              </a:rPr>
              <a:t/>
            </a:r>
            <a:br>
              <a:rPr lang="en-US" dirty="0">
                <a:latin typeface="VNI-Avo" pitchFamily="2" charset="0"/>
              </a:rPr>
            </a:br>
            <a:endParaRPr lang="en-US" dirty="0"/>
          </a:p>
        </p:txBody>
      </p:sp>
      <p:pic>
        <p:nvPicPr>
          <p:cNvPr id="2050" name="Picture 2" descr="C:\Users\NVT\Desktop\10.4.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15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93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VT\Desktop\10.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48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5">
            <a:extLst>
              <a:ext uri="{FF2B5EF4-FFF2-40B4-BE49-F238E27FC236}">
                <a16:creationId xmlns="" xmlns:a16="http://schemas.microsoft.com/office/drawing/2014/main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2959018" y="286419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96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="" xmlns:a16="http://schemas.microsoft.com/office/drawing/2014/main" id="{4D5E9328-66D7-44C0-84E4-84B04535BB16}"/>
              </a:ext>
            </a:extLst>
          </p:cNvPr>
          <p:cNvSpPr txBox="1">
            <a:spLocks/>
          </p:cNvSpPr>
          <p:nvPr/>
        </p:nvSpPr>
        <p:spPr>
          <a:xfrm>
            <a:off x="7044287" y="2880918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>
                <a:solidFill>
                  <a:srgbClr val="FF0000"/>
                </a:solidFill>
                <a:latin typeface="VNI-Avo" pitchFamily="2" charset="0"/>
              </a:rPr>
              <a:t>ö</a:t>
            </a:r>
            <a:r>
              <a:rPr lang="en-US" sz="96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97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005"/>
          <a:stretch/>
        </p:blipFill>
        <p:spPr>
          <a:xfrm>
            <a:off x="124691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682" y="722397"/>
            <a:ext cx="1664368" cy="1463675"/>
          </a:xfrm>
        </p:spPr>
        <p:txBody>
          <a:bodyPr>
            <a:norm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96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B7E2AD49-B5C8-48F0-B8C1-3C47C48F5068}"/>
              </a:ext>
            </a:extLst>
          </p:cNvPr>
          <p:cNvGrpSpPr/>
          <p:nvPr/>
        </p:nvGrpSpPr>
        <p:grpSpPr>
          <a:xfrm>
            <a:off x="2164094" y="2164863"/>
            <a:ext cx="3445208" cy="2867731"/>
            <a:chOff x="4669285" y="2957191"/>
            <a:chExt cx="2790110" cy="2867731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04ED3B01-6DC8-48E8-9F79-1D9F517262A6}"/>
                </a:ext>
              </a:extLst>
            </p:cNvPr>
            <p:cNvSpPr/>
            <p:nvPr/>
          </p:nvSpPr>
          <p:spPr>
            <a:xfrm>
              <a:off x="4669285" y="2957191"/>
              <a:ext cx="1407643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7493EA1B-C337-44AD-ACA4-F4A715B83FB6}"/>
                </a:ext>
              </a:extLst>
            </p:cNvPr>
            <p:cNvSpPr/>
            <p:nvPr/>
          </p:nvSpPr>
          <p:spPr>
            <a:xfrm>
              <a:off x="6076929" y="2958584"/>
              <a:ext cx="1382466" cy="1439810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0C067F4F-1130-49A3-957B-7E0EFBE1313A}"/>
                </a:ext>
              </a:extLst>
            </p:cNvPr>
            <p:cNvSpPr/>
            <p:nvPr/>
          </p:nvSpPr>
          <p:spPr>
            <a:xfrm>
              <a:off x="4669506" y="4392045"/>
              <a:ext cx="2789889" cy="1432877"/>
            </a:xfrm>
            <a:prstGeom prst="rect">
              <a:avLst/>
            </a:prstGeom>
            <a:solidFill>
              <a:srgbClr val="B7E7D8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22" name="Title 5">
            <a:extLst>
              <a:ext uri="{FF2B5EF4-FFF2-40B4-BE49-F238E27FC236}">
                <a16:creationId xmlns="" xmlns:a16="http://schemas.microsoft.com/office/drawing/2014/main" id="{DD53D5AD-BC44-4191-8E3C-8823ACC12F23}"/>
              </a:ext>
            </a:extLst>
          </p:cNvPr>
          <p:cNvSpPr txBox="1">
            <a:spLocks/>
          </p:cNvSpPr>
          <p:nvPr/>
        </p:nvSpPr>
        <p:spPr>
          <a:xfrm>
            <a:off x="3986499" y="216625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itle 5">
            <a:extLst>
              <a:ext uri="{FF2B5EF4-FFF2-40B4-BE49-F238E27FC236}">
                <a16:creationId xmlns="" xmlns:a16="http://schemas.microsoft.com/office/drawing/2014/main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2729919" y="2186072"/>
            <a:ext cx="832184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latin typeface="VNI-Avo" pitchFamily="2" charset="0"/>
              </a:rPr>
              <a:t>b</a:t>
            </a:r>
            <a:endParaRPr lang="en-US" sz="8800" dirty="0">
              <a:latin typeface="VNI-Avo" pitchFamily="2" charset="0"/>
            </a:endParaRPr>
          </a:p>
        </p:txBody>
      </p:sp>
      <p:sp>
        <p:nvSpPr>
          <p:cNvPr id="24" name="Title 5">
            <a:extLst>
              <a:ext uri="{FF2B5EF4-FFF2-40B4-BE49-F238E27FC236}">
                <a16:creationId xmlns="" xmlns:a16="http://schemas.microsoft.com/office/drawing/2014/main" id="{81E74997-CFDC-4F2F-9D01-2CBA24D08AA7}"/>
              </a:ext>
            </a:extLst>
          </p:cNvPr>
          <p:cNvSpPr txBox="1">
            <a:spLocks/>
          </p:cNvSpPr>
          <p:nvPr/>
        </p:nvSpPr>
        <p:spPr>
          <a:xfrm>
            <a:off x="2709562" y="3625401"/>
            <a:ext cx="2653600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8800" dirty="0" smtClean="0">
                <a:latin typeface="VNI-Avo" pitchFamily="2" charset="0"/>
              </a:rPr>
              <a:t> </a:t>
            </a:r>
            <a:r>
              <a:rPr lang="en-US" sz="8800" b="1" dirty="0" err="1" smtClean="0">
                <a:latin typeface="VNI-Avo" pitchFamily="2" charset="0"/>
              </a:rPr>
              <a:t>bu</a:t>
            </a:r>
            <a:r>
              <a:rPr lang="en-US" sz="8800" dirty="0" err="1" smtClean="0">
                <a:latin typeface="VNI-Avo" pitchFamily="2" charset="0"/>
              </a:rPr>
              <a:t>ù</a:t>
            </a:r>
            <a:r>
              <a:rPr lang="en-US" sz="8800" b="1" dirty="0" err="1" smtClean="0">
                <a:latin typeface="VNI-Avo" pitchFamily="2" charset="0"/>
              </a:rPr>
              <a:t>t</a:t>
            </a:r>
            <a:endParaRPr lang="en-US" sz="8800" b="1" dirty="0">
              <a:latin typeface="VNI-Avo" pitchFamily="2" charset="0"/>
            </a:endParaRPr>
          </a:p>
        </p:txBody>
      </p:sp>
      <p:sp>
        <p:nvSpPr>
          <p:cNvPr id="25" name="Title 5">
            <a:extLst>
              <a:ext uri="{FF2B5EF4-FFF2-40B4-BE49-F238E27FC236}">
                <a16:creationId xmlns="" xmlns:a16="http://schemas.microsoft.com/office/drawing/2014/main" id="{45B6FDA3-9B2F-4249-BA60-8C20A4498883}"/>
              </a:ext>
            </a:extLst>
          </p:cNvPr>
          <p:cNvSpPr txBox="1">
            <a:spLocks/>
          </p:cNvSpPr>
          <p:nvPr/>
        </p:nvSpPr>
        <p:spPr>
          <a:xfrm>
            <a:off x="3400866" y="3553954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="" xmlns:a16="http://schemas.microsoft.com/office/drawing/2014/main" id="{4894B18A-E941-4C3C-BA41-8D25BBFB893F}"/>
              </a:ext>
            </a:extLst>
          </p:cNvPr>
          <p:cNvSpPr txBox="1">
            <a:spLocks/>
          </p:cNvSpPr>
          <p:nvPr/>
        </p:nvSpPr>
        <p:spPr>
          <a:xfrm>
            <a:off x="3799441" y="3619036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u</a:t>
            </a:r>
            <a:r>
              <a:rPr lang="en-US" sz="8800" b="1" dirty="0" err="1" smtClean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8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="" xmlns:a16="http://schemas.microsoft.com/office/drawing/2014/main" id="{9061A1F7-1157-4904-8E5C-FBD61677EDAD}"/>
              </a:ext>
            </a:extLst>
          </p:cNvPr>
          <p:cNvSpPr txBox="1">
            <a:spLocks/>
          </p:cNvSpPr>
          <p:nvPr/>
        </p:nvSpPr>
        <p:spPr>
          <a:xfrm>
            <a:off x="4233050" y="701188"/>
            <a:ext cx="1664368" cy="1463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 smtClean="0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96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3" grpId="0"/>
      <p:bldP spid="24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1221832" y="5667764"/>
            <a:ext cx="2971586" cy="1038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b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uùt</a:t>
            </a:r>
            <a:r>
              <a:rPr lang="en-US" sz="5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latin typeface="VNI-Avo" pitchFamily="2" charset="0"/>
              </a:rPr>
              <a:t>chì</a:t>
            </a:r>
            <a:r>
              <a:rPr lang="en-US" sz="5400" dirty="0" smtClean="0">
                <a:latin typeface="VNI-Avo" pitchFamily="2" charset="0"/>
              </a:rPr>
              <a:t>  </a:t>
            </a:r>
            <a:endParaRPr lang="en-US" sz="5400" dirty="0">
              <a:latin typeface="VNI-Avo" pitchFamily="2" charset="0"/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="" xmlns:a16="http://schemas.microsoft.com/office/drawing/2014/main" id="{40CDC94A-4814-4BB7-AF20-C721A2EB9E99}"/>
              </a:ext>
            </a:extLst>
          </p:cNvPr>
          <p:cNvSpPr txBox="1">
            <a:spLocks/>
          </p:cNvSpPr>
          <p:nvPr/>
        </p:nvSpPr>
        <p:spPr>
          <a:xfrm>
            <a:off x="8174182" y="5667764"/>
            <a:ext cx="3291392" cy="1038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atin typeface="VNI-Avo" pitchFamily="2" charset="0"/>
              </a:rPr>
              <a:t>m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öùt</a:t>
            </a:r>
            <a:r>
              <a:rPr lang="en-US" sz="54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VNI-Avo" pitchFamily="2" charset="0"/>
              </a:rPr>
              <a:t>döøa</a:t>
            </a:r>
            <a:r>
              <a:rPr lang="en-US" sz="5400" dirty="0" smtClean="0">
                <a:latin typeface="VNI-Avo" pitchFamily="2" charset="0"/>
              </a:rPr>
              <a:t>  </a:t>
            </a:r>
            <a:endParaRPr lang="en-US" sz="5400" dirty="0">
              <a:latin typeface="VNI-Avo" pitchFamily="2" charset="0"/>
            </a:endParaRPr>
          </a:p>
        </p:txBody>
      </p:sp>
      <p:pic>
        <p:nvPicPr>
          <p:cNvPr id="2" name="Picture 2" descr="C:\Users\NVT\AppData\Local\Temp\Rar$DIa5712.19923\10 - 4 mứ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35" y="-374075"/>
            <a:ext cx="6317673" cy="59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NVT\AppData\Local\Temp\Rar$DIa5712.30834\pencil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5" y="90051"/>
            <a:ext cx="5290684" cy="596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2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906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9967" y="565986"/>
            <a:ext cx="8059611" cy="599898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59623E2F-A7CC-458E-8022-351942BB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946" y="1459634"/>
            <a:ext cx="3858491" cy="1325563"/>
          </a:xfrm>
        </p:spPr>
        <p:txBody>
          <a:bodyPr/>
          <a:lstStyle/>
          <a:p>
            <a:r>
              <a:rPr lang="vi-VN" b="1" dirty="0" err="1">
                <a:solidFill>
                  <a:srgbClr val="FF0000"/>
                </a:solidFill>
                <a:latin typeface="VNI-Avo" pitchFamily="2" charset="0"/>
              </a:rPr>
              <a:t>Nghæ</a:t>
            </a:r>
            <a:r>
              <a:rPr lang="vi-VN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VNI-Avo" pitchFamily="2" charset="0"/>
              </a:rPr>
              <a:t>giaûi</a:t>
            </a:r>
            <a:r>
              <a:rPr lang="vi-VN" b="1" dirty="0">
                <a:solidFill>
                  <a:srgbClr val="FF0000"/>
                </a:solidFill>
                <a:latin typeface="VNI-Avo" pitchFamily="2" charset="0"/>
              </a:rPr>
              <a:t> lao</a:t>
            </a: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223</Words>
  <Application>Microsoft Office PowerPoint</Application>
  <PresentationFormat>Custom</PresentationFormat>
  <Paragraphs>53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ut</vt:lpstr>
      <vt:lpstr>PowerPoint Presentation</vt:lpstr>
      <vt:lpstr>Nghæ giaûi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nhöõng tieáng coù chöùa vaàn ut, öt.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Loan NGUYỄN</dc:creator>
  <cp:lastModifiedBy>ismail - [2010]</cp:lastModifiedBy>
  <cp:revision>48</cp:revision>
  <dcterms:created xsi:type="dcterms:W3CDTF">2020-08-19T08:24:52Z</dcterms:created>
  <dcterms:modified xsi:type="dcterms:W3CDTF">2020-08-31T08:56:14Z</dcterms:modified>
</cp:coreProperties>
</file>